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63" r:id="rId4"/>
    <p:sldId id="266" r:id="rId5"/>
    <p:sldId id="268" r:id="rId6"/>
    <p:sldId id="269" r:id="rId7"/>
    <p:sldId id="270" r:id="rId8"/>
    <p:sldId id="262" r:id="rId9"/>
    <p:sldId id="261" r:id="rId10"/>
    <p:sldId id="260" r:id="rId11"/>
    <p:sldId id="264" r:id="rId12"/>
    <p:sldId id="267" r:id="rId13"/>
    <p:sldId id="271" r:id="rId14"/>
    <p:sldId id="275" r:id="rId15"/>
    <p:sldId id="274" r:id="rId16"/>
    <p:sldId id="272" r:id="rId17"/>
    <p:sldId id="265" r:id="rId18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Калабина" initials="АК" lastIdx="1" clrIdx="0">
    <p:extLst>
      <p:ext uri="{19B8F6BF-5375-455C-9EA6-DF929625EA0E}">
        <p15:presenceInfo xmlns:p15="http://schemas.microsoft.com/office/powerpoint/2012/main" userId="91aeee7f626937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5T13:29:56.218" idx="1">
    <p:pos x="10" y="10"/>
    <p:text>ые</p:text>
    <p:extLst>
      <p:ext uri="{C676402C-5697-4E1C-873F-D02D1690AC5C}">
        <p15:threadingInfo xmlns:p15="http://schemas.microsoft.com/office/powerpoint/2012/main" timeZoneBias="-3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BF8E83-648A-4CB6-9C14-FE100C42EBB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E7E79DE-4E56-408D-9522-652D9FEC5FC0}">
      <dgm:prSet phldrT="[Текст]" custT="1"/>
      <dgm:spPr/>
      <dgm:t>
        <a:bodyPr/>
        <a:lstStyle/>
        <a:p>
          <a:r>
            <a:rPr lang="ru-RU" sz="2400" dirty="0"/>
            <a:t>Руководство университета</a:t>
          </a:r>
        </a:p>
      </dgm:t>
    </dgm:pt>
    <dgm:pt modelId="{8071C021-50B4-4C5F-B758-86A48F4B8F77}" type="parTrans" cxnId="{4EC96F4D-86FD-447F-9252-D1F747188FCA}">
      <dgm:prSet/>
      <dgm:spPr/>
      <dgm:t>
        <a:bodyPr/>
        <a:lstStyle/>
        <a:p>
          <a:endParaRPr lang="ru-RU"/>
        </a:p>
      </dgm:t>
    </dgm:pt>
    <dgm:pt modelId="{928150C8-4AFF-4C98-88FD-F6323EAD6B69}" type="sibTrans" cxnId="{4EC96F4D-86FD-447F-9252-D1F747188FCA}">
      <dgm:prSet/>
      <dgm:spPr/>
      <dgm:t>
        <a:bodyPr/>
        <a:lstStyle/>
        <a:p>
          <a:endParaRPr lang="ru-RU"/>
        </a:p>
      </dgm:t>
    </dgm:pt>
    <dgm:pt modelId="{076FB485-0F7C-4E31-9FE8-FD5FD84971D6}">
      <dgm:prSet phldrT="[Текст]" custT="1"/>
      <dgm:spPr/>
      <dgm:t>
        <a:bodyPr/>
        <a:lstStyle/>
        <a:p>
          <a:r>
            <a:rPr lang="ru-RU" sz="2400" dirty="0"/>
            <a:t>Преподаватели</a:t>
          </a:r>
        </a:p>
      </dgm:t>
    </dgm:pt>
    <dgm:pt modelId="{CD32CF27-CCA9-4490-8A53-CBDD3A40E5AB}" type="parTrans" cxnId="{FD9A5B76-54A6-4512-9B38-442584C9AD39}">
      <dgm:prSet/>
      <dgm:spPr/>
      <dgm:t>
        <a:bodyPr/>
        <a:lstStyle/>
        <a:p>
          <a:endParaRPr lang="ru-RU"/>
        </a:p>
      </dgm:t>
    </dgm:pt>
    <dgm:pt modelId="{0AF9BD1E-5642-428E-B51B-C5D981FD8D49}" type="sibTrans" cxnId="{FD9A5B76-54A6-4512-9B38-442584C9AD39}">
      <dgm:prSet/>
      <dgm:spPr/>
      <dgm:t>
        <a:bodyPr/>
        <a:lstStyle/>
        <a:p>
          <a:endParaRPr lang="ru-RU"/>
        </a:p>
      </dgm:t>
    </dgm:pt>
    <dgm:pt modelId="{752250FD-F9F1-4064-AB55-917319D1C771}">
      <dgm:prSet custT="1"/>
      <dgm:spPr/>
      <dgm:t>
        <a:bodyPr/>
        <a:lstStyle/>
        <a:p>
          <a:r>
            <a:rPr lang="ru-RU" sz="2400" dirty="0"/>
            <a:t>Руководители высшего и среднего звена</a:t>
          </a:r>
        </a:p>
      </dgm:t>
    </dgm:pt>
    <dgm:pt modelId="{7AFCFFD1-C93C-43F9-9BFA-1F0B3DB801C7}" type="parTrans" cxnId="{B3F40A2C-55A5-4040-97A5-CF0BAF10FDF5}">
      <dgm:prSet/>
      <dgm:spPr/>
      <dgm:t>
        <a:bodyPr/>
        <a:lstStyle/>
        <a:p>
          <a:endParaRPr lang="ru-RU"/>
        </a:p>
      </dgm:t>
    </dgm:pt>
    <dgm:pt modelId="{8739C0D6-3DD6-4B05-9C21-58FEF1709270}" type="sibTrans" cxnId="{B3F40A2C-55A5-4040-97A5-CF0BAF10FDF5}">
      <dgm:prSet/>
      <dgm:spPr/>
      <dgm:t>
        <a:bodyPr/>
        <a:lstStyle/>
        <a:p>
          <a:endParaRPr lang="ru-RU"/>
        </a:p>
      </dgm:t>
    </dgm:pt>
    <dgm:pt modelId="{8557EC49-DADF-43BE-B602-828DFF8DF7CA}">
      <dgm:prSet/>
      <dgm:spPr/>
      <dgm:t>
        <a:bodyPr/>
        <a:lstStyle/>
        <a:p>
          <a:r>
            <a:rPr lang="ru-RU"/>
            <a:t>Обучающиеся</a:t>
          </a:r>
        </a:p>
      </dgm:t>
    </dgm:pt>
    <dgm:pt modelId="{7279B5DD-C4C4-4C79-A6CB-2EB2C6229104}" type="parTrans" cxnId="{C77AED93-07A6-4571-900C-405DCD7003E5}">
      <dgm:prSet/>
      <dgm:spPr/>
      <dgm:t>
        <a:bodyPr/>
        <a:lstStyle/>
        <a:p>
          <a:endParaRPr lang="ru-RU"/>
        </a:p>
      </dgm:t>
    </dgm:pt>
    <dgm:pt modelId="{AD269F23-01CA-4757-AB1B-214F0E63CD33}" type="sibTrans" cxnId="{C77AED93-07A6-4571-900C-405DCD7003E5}">
      <dgm:prSet/>
      <dgm:spPr/>
      <dgm:t>
        <a:bodyPr/>
        <a:lstStyle/>
        <a:p>
          <a:endParaRPr lang="ru-RU"/>
        </a:p>
      </dgm:t>
    </dgm:pt>
    <dgm:pt modelId="{6FE14D99-DD29-4B6D-9FAA-5245E3E52D25}" type="pres">
      <dgm:prSet presAssocID="{EABF8E83-648A-4CB6-9C14-FE100C42EBB2}" presName="linearFlow" presStyleCnt="0">
        <dgm:presLayoutVars>
          <dgm:dir/>
          <dgm:resizeHandles val="exact"/>
        </dgm:presLayoutVars>
      </dgm:prSet>
      <dgm:spPr/>
    </dgm:pt>
    <dgm:pt modelId="{3C8F758B-075C-4205-94F5-48C6DA59FDD6}" type="pres">
      <dgm:prSet presAssocID="{4E7E79DE-4E56-408D-9522-652D9FEC5FC0}" presName="composite" presStyleCnt="0"/>
      <dgm:spPr/>
    </dgm:pt>
    <dgm:pt modelId="{B185184D-CA06-42AD-8123-6D0C133BDB2C}" type="pres">
      <dgm:prSet presAssocID="{4E7E79DE-4E56-408D-9522-652D9FEC5FC0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0000"/>
          </a:solidFill>
        </a:ln>
      </dgm:spPr>
    </dgm:pt>
    <dgm:pt modelId="{FF4A3FD0-9D06-4E6B-BE10-8B5AD41F8EF2}" type="pres">
      <dgm:prSet presAssocID="{4E7E79DE-4E56-408D-9522-652D9FEC5FC0}" presName="txShp" presStyleLbl="node1" presStyleIdx="0" presStyleCnt="4">
        <dgm:presLayoutVars>
          <dgm:bulletEnabled val="1"/>
        </dgm:presLayoutVars>
      </dgm:prSet>
      <dgm:spPr/>
    </dgm:pt>
    <dgm:pt modelId="{222EC083-63FF-419A-AA77-06EFB39A5B05}" type="pres">
      <dgm:prSet presAssocID="{928150C8-4AFF-4C98-88FD-F6323EAD6B69}" presName="spacing" presStyleCnt="0"/>
      <dgm:spPr/>
    </dgm:pt>
    <dgm:pt modelId="{4A92CEB6-A737-4061-883F-97D060E84CE6}" type="pres">
      <dgm:prSet presAssocID="{752250FD-F9F1-4064-AB55-917319D1C771}" presName="composite" presStyleCnt="0"/>
      <dgm:spPr/>
    </dgm:pt>
    <dgm:pt modelId="{C2823F48-B4EE-4550-A03F-24EFACB08C0E}" type="pres">
      <dgm:prSet presAssocID="{752250FD-F9F1-4064-AB55-917319D1C771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0000"/>
          </a:solidFill>
        </a:ln>
      </dgm:spPr>
    </dgm:pt>
    <dgm:pt modelId="{95CB57ED-D348-47AC-B0D8-B1925BCDDF34}" type="pres">
      <dgm:prSet presAssocID="{752250FD-F9F1-4064-AB55-917319D1C771}" presName="txShp" presStyleLbl="node1" presStyleIdx="1" presStyleCnt="4">
        <dgm:presLayoutVars>
          <dgm:bulletEnabled val="1"/>
        </dgm:presLayoutVars>
      </dgm:prSet>
      <dgm:spPr/>
    </dgm:pt>
    <dgm:pt modelId="{AB837F81-9D59-4317-93DB-0E2A92323B51}" type="pres">
      <dgm:prSet presAssocID="{8739C0D6-3DD6-4B05-9C21-58FEF1709270}" presName="spacing" presStyleCnt="0"/>
      <dgm:spPr/>
    </dgm:pt>
    <dgm:pt modelId="{1E2B0C36-C9EE-43BB-BAE1-2644C83C449D}" type="pres">
      <dgm:prSet presAssocID="{076FB485-0F7C-4E31-9FE8-FD5FD84971D6}" presName="composite" presStyleCnt="0"/>
      <dgm:spPr/>
    </dgm:pt>
    <dgm:pt modelId="{1D5226F3-F1EC-4FE6-914B-9934CA9E8F85}" type="pres">
      <dgm:prSet presAssocID="{076FB485-0F7C-4E31-9FE8-FD5FD84971D6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0000"/>
          </a:solidFill>
        </a:ln>
      </dgm:spPr>
    </dgm:pt>
    <dgm:pt modelId="{FBA55DFA-400D-469A-B0AD-2A75438BBF63}" type="pres">
      <dgm:prSet presAssocID="{076FB485-0F7C-4E31-9FE8-FD5FD84971D6}" presName="txShp" presStyleLbl="node1" presStyleIdx="2" presStyleCnt="4">
        <dgm:presLayoutVars>
          <dgm:bulletEnabled val="1"/>
        </dgm:presLayoutVars>
      </dgm:prSet>
      <dgm:spPr/>
    </dgm:pt>
    <dgm:pt modelId="{CD6D7922-DF1A-4BDC-B1DA-2D80517F2568}" type="pres">
      <dgm:prSet presAssocID="{0AF9BD1E-5642-428E-B51B-C5D981FD8D49}" presName="spacing" presStyleCnt="0"/>
      <dgm:spPr/>
    </dgm:pt>
    <dgm:pt modelId="{4CAC2973-19D6-4943-81DB-8A54FDC298B2}" type="pres">
      <dgm:prSet presAssocID="{8557EC49-DADF-43BE-B602-828DFF8DF7CA}" presName="composite" presStyleCnt="0"/>
      <dgm:spPr/>
    </dgm:pt>
    <dgm:pt modelId="{4EBAB858-BB75-4D77-AA76-BD1D9E86448E}" type="pres">
      <dgm:prSet presAssocID="{8557EC49-DADF-43BE-B602-828DFF8DF7CA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0000"/>
          </a:solidFill>
        </a:ln>
      </dgm:spPr>
    </dgm:pt>
    <dgm:pt modelId="{3D9D631B-3100-470C-A40B-59F72ED5E38C}" type="pres">
      <dgm:prSet presAssocID="{8557EC49-DADF-43BE-B602-828DFF8DF7CA}" presName="txShp" presStyleLbl="node1" presStyleIdx="3" presStyleCnt="4">
        <dgm:presLayoutVars>
          <dgm:bulletEnabled val="1"/>
        </dgm:presLayoutVars>
      </dgm:prSet>
      <dgm:spPr/>
    </dgm:pt>
  </dgm:ptLst>
  <dgm:cxnLst>
    <dgm:cxn modelId="{686E211E-D80B-48EF-9DCD-C229AE257A08}" type="presOf" srcId="{752250FD-F9F1-4064-AB55-917319D1C771}" destId="{95CB57ED-D348-47AC-B0D8-B1925BCDDF34}" srcOrd="0" destOrd="0" presId="urn:microsoft.com/office/officeart/2005/8/layout/vList3"/>
    <dgm:cxn modelId="{597EFE1F-C7D6-4D61-8946-4A132B86FCF7}" type="presOf" srcId="{076FB485-0F7C-4E31-9FE8-FD5FD84971D6}" destId="{FBA55DFA-400D-469A-B0AD-2A75438BBF63}" srcOrd="0" destOrd="0" presId="urn:microsoft.com/office/officeart/2005/8/layout/vList3"/>
    <dgm:cxn modelId="{87FE6921-585D-4CF3-9582-9DDC4817089C}" type="presOf" srcId="{4E7E79DE-4E56-408D-9522-652D9FEC5FC0}" destId="{FF4A3FD0-9D06-4E6B-BE10-8B5AD41F8EF2}" srcOrd="0" destOrd="0" presId="urn:microsoft.com/office/officeart/2005/8/layout/vList3"/>
    <dgm:cxn modelId="{B3F40A2C-55A5-4040-97A5-CF0BAF10FDF5}" srcId="{EABF8E83-648A-4CB6-9C14-FE100C42EBB2}" destId="{752250FD-F9F1-4064-AB55-917319D1C771}" srcOrd="1" destOrd="0" parTransId="{7AFCFFD1-C93C-43F9-9BFA-1F0B3DB801C7}" sibTransId="{8739C0D6-3DD6-4B05-9C21-58FEF1709270}"/>
    <dgm:cxn modelId="{33B0524A-A21C-4BCA-A949-47CC05AE7EB7}" type="presOf" srcId="{EABF8E83-648A-4CB6-9C14-FE100C42EBB2}" destId="{6FE14D99-DD29-4B6D-9FAA-5245E3E52D25}" srcOrd="0" destOrd="0" presId="urn:microsoft.com/office/officeart/2005/8/layout/vList3"/>
    <dgm:cxn modelId="{4EC96F4D-86FD-447F-9252-D1F747188FCA}" srcId="{EABF8E83-648A-4CB6-9C14-FE100C42EBB2}" destId="{4E7E79DE-4E56-408D-9522-652D9FEC5FC0}" srcOrd="0" destOrd="0" parTransId="{8071C021-50B4-4C5F-B758-86A48F4B8F77}" sibTransId="{928150C8-4AFF-4C98-88FD-F6323EAD6B69}"/>
    <dgm:cxn modelId="{FD9A5B76-54A6-4512-9B38-442584C9AD39}" srcId="{EABF8E83-648A-4CB6-9C14-FE100C42EBB2}" destId="{076FB485-0F7C-4E31-9FE8-FD5FD84971D6}" srcOrd="2" destOrd="0" parTransId="{CD32CF27-CCA9-4490-8A53-CBDD3A40E5AB}" sibTransId="{0AF9BD1E-5642-428E-B51B-C5D981FD8D49}"/>
    <dgm:cxn modelId="{C77AED93-07A6-4571-900C-405DCD7003E5}" srcId="{EABF8E83-648A-4CB6-9C14-FE100C42EBB2}" destId="{8557EC49-DADF-43BE-B602-828DFF8DF7CA}" srcOrd="3" destOrd="0" parTransId="{7279B5DD-C4C4-4C79-A6CB-2EB2C6229104}" sibTransId="{AD269F23-01CA-4757-AB1B-214F0E63CD33}"/>
    <dgm:cxn modelId="{940D3CCD-3257-408E-90A0-A75B5A59D4F2}" type="presOf" srcId="{8557EC49-DADF-43BE-B602-828DFF8DF7CA}" destId="{3D9D631B-3100-470C-A40B-59F72ED5E38C}" srcOrd="0" destOrd="0" presId="urn:microsoft.com/office/officeart/2005/8/layout/vList3"/>
    <dgm:cxn modelId="{A568A65A-6C0A-4D27-B6C8-4E91F40A82A4}" type="presParOf" srcId="{6FE14D99-DD29-4B6D-9FAA-5245E3E52D25}" destId="{3C8F758B-075C-4205-94F5-48C6DA59FDD6}" srcOrd="0" destOrd="0" presId="urn:microsoft.com/office/officeart/2005/8/layout/vList3"/>
    <dgm:cxn modelId="{4997BA9A-3242-4FA4-8FA0-27BA63AAFD63}" type="presParOf" srcId="{3C8F758B-075C-4205-94F5-48C6DA59FDD6}" destId="{B185184D-CA06-42AD-8123-6D0C133BDB2C}" srcOrd="0" destOrd="0" presId="urn:microsoft.com/office/officeart/2005/8/layout/vList3"/>
    <dgm:cxn modelId="{58749D03-B151-4965-99BE-6977D8083E35}" type="presParOf" srcId="{3C8F758B-075C-4205-94F5-48C6DA59FDD6}" destId="{FF4A3FD0-9D06-4E6B-BE10-8B5AD41F8EF2}" srcOrd="1" destOrd="0" presId="urn:microsoft.com/office/officeart/2005/8/layout/vList3"/>
    <dgm:cxn modelId="{CF632461-686B-4885-824D-2EDE6490204A}" type="presParOf" srcId="{6FE14D99-DD29-4B6D-9FAA-5245E3E52D25}" destId="{222EC083-63FF-419A-AA77-06EFB39A5B05}" srcOrd="1" destOrd="0" presId="urn:microsoft.com/office/officeart/2005/8/layout/vList3"/>
    <dgm:cxn modelId="{1022CF0D-880E-45B4-AEAB-C83EC44AD805}" type="presParOf" srcId="{6FE14D99-DD29-4B6D-9FAA-5245E3E52D25}" destId="{4A92CEB6-A737-4061-883F-97D060E84CE6}" srcOrd="2" destOrd="0" presId="urn:microsoft.com/office/officeart/2005/8/layout/vList3"/>
    <dgm:cxn modelId="{D69C0E30-2834-4D2A-BD9A-0A32EAA8E701}" type="presParOf" srcId="{4A92CEB6-A737-4061-883F-97D060E84CE6}" destId="{C2823F48-B4EE-4550-A03F-24EFACB08C0E}" srcOrd="0" destOrd="0" presId="urn:microsoft.com/office/officeart/2005/8/layout/vList3"/>
    <dgm:cxn modelId="{C79EE27A-8C45-40E3-BA35-863BBC9FA30E}" type="presParOf" srcId="{4A92CEB6-A737-4061-883F-97D060E84CE6}" destId="{95CB57ED-D348-47AC-B0D8-B1925BCDDF34}" srcOrd="1" destOrd="0" presId="urn:microsoft.com/office/officeart/2005/8/layout/vList3"/>
    <dgm:cxn modelId="{1FC9F57C-C7C6-45F0-8EEF-4CC1BC417751}" type="presParOf" srcId="{6FE14D99-DD29-4B6D-9FAA-5245E3E52D25}" destId="{AB837F81-9D59-4317-93DB-0E2A92323B51}" srcOrd="3" destOrd="0" presId="urn:microsoft.com/office/officeart/2005/8/layout/vList3"/>
    <dgm:cxn modelId="{F4AAF942-608E-4B74-BCCA-66CC2C402DC3}" type="presParOf" srcId="{6FE14D99-DD29-4B6D-9FAA-5245E3E52D25}" destId="{1E2B0C36-C9EE-43BB-BAE1-2644C83C449D}" srcOrd="4" destOrd="0" presId="urn:microsoft.com/office/officeart/2005/8/layout/vList3"/>
    <dgm:cxn modelId="{0D4AE95A-27F1-4288-84EF-1522DD0573DC}" type="presParOf" srcId="{1E2B0C36-C9EE-43BB-BAE1-2644C83C449D}" destId="{1D5226F3-F1EC-4FE6-914B-9934CA9E8F85}" srcOrd="0" destOrd="0" presId="urn:microsoft.com/office/officeart/2005/8/layout/vList3"/>
    <dgm:cxn modelId="{7426145F-6716-4C32-8047-728D4F2A1668}" type="presParOf" srcId="{1E2B0C36-C9EE-43BB-BAE1-2644C83C449D}" destId="{FBA55DFA-400D-469A-B0AD-2A75438BBF63}" srcOrd="1" destOrd="0" presId="urn:microsoft.com/office/officeart/2005/8/layout/vList3"/>
    <dgm:cxn modelId="{E437CAF3-E075-45E9-892A-00100C470508}" type="presParOf" srcId="{6FE14D99-DD29-4B6D-9FAA-5245E3E52D25}" destId="{CD6D7922-DF1A-4BDC-B1DA-2D80517F2568}" srcOrd="5" destOrd="0" presId="urn:microsoft.com/office/officeart/2005/8/layout/vList3"/>
    <dgm:cxn modelId="{63AB8B92-0E0D-427F-BDCE-53F2CBCC6708}" type="presParOf" srcId="{6FE14D99-DD29-4B6D-9FAA-5245E3E52D25}" destId="{4CAC2973-19D6-4943-81DB-8A54FDC298B2}" srcOrd="6" destOrd="0" presId="urn:microsoft.com/office/officeart/2005/8/layout/vList3"/>
    <dgm:cxn modelId="{4958D42A-AF1A-49F8-B3CD-4B662A611DE4}" type="presParOf" srcId="{4CAC2973-19D6-4943-81DB-8A54FDC298B2}" destId="{4EBAB858-BB75-4D77-AA76-BD1D9E86448E}" srcOrd="0" destOrd="0" presId="urn:microsoft.com/office/officeart/2005/8/layout/vList3"/>
    <dgm:cxn modelId="{8C6D7AD6-34F9-4189-9895-1BD182D6EF24}" type="presParOf" srcId="{4CAC2973-19D6-4943-81DB-8A54FDC298B2}" destId="{3D9D631B-3100-470C-A40B-59F72ED5E3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A3FD0-9D06-4E6B-BE10-8B5AD41F8EF2}">
      <dsp:nvSpPr>
        <dsp:cNvPr id="0" name=""/>
        <dsp:cNvSpPr/>
      </dsp:nvSpPr>
      <dsp:spPr>
        <a:xfrm rot="10800000">
          <a:off x="1498452" y="1841"/>
          <a:ext cx="5212283" cy="7423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Руководство университета</a:t>
          </a:r>
        </a:p>
      </dsp:txBody>
      <dsp:txXfrm rot="10800000">
        <a:off x="1684035" y="1841"/>
        <a:ext cx="5026700" cy="742334"/>
      </dsp:txXfrm>
    </dsp:sp>
    <dsp:sp modelId="{B185184D-CA06-42AD-8123-6D0C133BDB2C}">
      <dsp:nvSpPr>
        <dsp:cNvPr id="0" name=""/>
        <dsp:cNvSpPr/>
      </dsp:nvSpPr>
      <dsp:spPr>
        <a:xfrm>
          <a:off x="1127284" y="1841"/>
          <a:ext cx="742334" cy="7423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B57ED-D348-47AC-B0D8-B1925BCDDF34}">
      <dsp:nvSpPr>
        <dsp:cNvPr id="0" name=""/>
        <dsp:cNvSpPr/>
      </dsp:nvSpPr>
      <dsp:spPr>
        <a:xfrm rot="10800000">
          <a:off x="1498452" y="965769"/>
          <a:ext cx="5212283" cy="7423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Руководители высшего и среднего звена</a:t>
          </a:r>
        </a:p>
      </dsp:txBody>
      <dsp:txXfrm rot="10800000">
        <a:off x="1684035" y="965769"/>
        <a:ext cx="5026700" cy="742334"/>
      </dsp:txXfrm>
    </dsp:sp>
    <dsp:sp modelId="{C2823F48-B4EE-4550-A03F-24EFACB08C0E}">
      <dsp:nvSpPr>
        <dsp:cNvPr id="0" name=""/>
        <dsp:cNvSpPr/>
      </dsp:nvSpPr>
      <dsp:spPr>
        <a:xfrm>
          <a:off x="1127284" y="965769"/>
          <a:ext cx="742334" cy="74233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55DFA-400D-469A-B0AD-2A75438BBF63}">
      <dsp:nvSpPr>
        <dsp:cNvPr id="0" name=""/>
        <dsp:cNvSpPr/>
      </dsp:nvSpPr>
      <dsp:spPr>
        <a:xfrm rot="10800000">
          <a:off x="1498452" y="1929696"/>
          <a:ext cx="5212283" cy="7423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Преподаватели</a:t>
          </a:r>
        </a:p>
      </dsp:txBody>
      <dsp:txXfrm rot="10800000">
        <a:off x="1684035" y="1929696"/>
        <a:ext cx="5026700" cy="742334"/>
      </dsp:txXfrm>
    </dsp:sp>
    <dsp:sp modelId="{1D5226F3-F1EC-4FE6-914B-9934CA9E8F85}">
      <dsp:nvSpPr>
        <dsp:cNvPr id="0" name=""/>
        <dsp:cNvSpPr/>
      </dsp:nvSpPr>
      <dsp:spPr>
        <a:xfrm>
          <a:off x="1127284" y="1929696"/>
          <a:ext cx="742334" cy="74233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D631B-3100-470C-A40B-59F72ED5E38C}">
      <dsp:nvSpPr>
        <dsp:cNvPr id="0" name=""/>
        <dsp:cNvSpPr/>
      </dsp:nvSpPr>
      <dsp:spPr>
        <a:xfrm rot="10800000">
          <a:off x="1498452" y="2893623"/>
          <a:ext cx="5212283" cy="7423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349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Обучающиеся</a:t>
          </a:r>
        </a:p>
      </dsp:txBody>
      <dsp:txXfrm rot="10800000">
        <a:off x="1684035" y="2893623"/>
        <a:ext cx="5026700" cy="742334"/>
      </dsp:txXfrm>
    </dsp:sp>
    <dsp:sp modelId="{4EBAB858-BB75-4D77-AA76-BD1D9E86448E}">
      <dsp:nvSpPr>
        <dsp:cNvPr id="0" name=""/>
        <dsp:cNvSpPr/>
      </dsp:nvSpPr>
      <dsp:spPr>
        <a:xfrm>
          <a:off x="1127284" y="2893623"/>
          <a:ext cx="742334" cy="74233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1B512-B47F-4961-B536-B768BA598F98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2ACA7-0359-42CA-9135-A0D41F8E7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37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ACA7-0359-42CA-9135-A0D41F8E71E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2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2079F-34E3-4A9E-86D5-3DCB9C066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37B156-CFA1-4A45-BEC1-3DAD8A47F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043848-2150-4022-A531-A08B7B42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0D4E1A-87A3-4B17-9AFC-A3C85B20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64D4A8-2C87-49F9-A45C-F949B63C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2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88CD5-36A2-49A1-B834-AF766167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A2E46E-3432-47CB-A7E0-4784C0867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B11EAD-8EDE-49CB-AD84-0363DA40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FB5A56-3A28-4FED-99AF-6C307544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64B30-CE2D-4E79-B62D-745F2DA2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97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CF9019-990B-454C-982B-87ACDEDC3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64AD47-0049-422B-9FDB-1DA240D92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BE3FF9-F035-4D13-9414-53733861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EC1739-D572-48EB-856D-38DD21533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3AC70C-A514-4DC4-B6D9-16FE1B0B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9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6AE3E-CDEE-40F3-A76B-373EA161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C65603-5A9C-4478-B96F-6E231C5E2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6A16E-C4FF-42B5-B90C-E50DD2C0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845D0-2466-45B6-8A30-77B1A1ABC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B82BF-49E4-45BC-AAC7-CE9F21A3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39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32EBE-1736-4186-931E-BF97FE79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04CA73-971B-4634-AF35-6781167F2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88AB1-32BD-43E9-9D45-F70992DB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2BF6C-99E3-4C30-A318-4EF4AF5B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994C4-4202-4E4D-BC10-A40412DF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26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C3DF7-F26B-4B49-B04D-4C989B30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CBE2B-E3D5-42FD-9EF4-C77220CB5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F58BE1-6F8E-4D52-A38F-D69CCF684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3A4B83-995D-4900-BC99-DE88D43A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56F991-3A19-45B2-A3FA-62AC6B8C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B0AB0-3B80-41AC-9868-2ABE09B9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B7F77-F4DE-4AB6-9EA1-44FF7C35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C0B8F6-664C-4823-9BA5-0D0F39E85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ECFEDB-D48A-4AE7-8120-2C6575C6D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43807A-B670-4EC8-8A4D-3B9B13273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C9BC25-8F14-47EA-971F-AA6CFB046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4B90A9-2562-4995-A650-5CB0ACC95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BA6A44-4884-49DC-A96E-5F238AAB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E08B78-D786-4881-BFA1-B04B7CE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48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50EE6-B7A5-4289-B222-D7F00B3F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2E8850-D13D-49BD-80B8-6FB3F17B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329C9A-33D0-40F9-AE44-A0C16A9B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50CBAE-5CD4-4B7B-A305-73532A7D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28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995E358-9BD8-4A7F-9B15-B1642F8A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2C5515-2DCC-4097-9893-0B7F790A2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ABBE6D-F0EF-4D89-AA7A-C1BB3CC0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4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F6C55-3113-43D0-8A1A-86023C69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5247EB-6A2C-4234-8F7B-10B5FACEC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8A2411-698E-450A-97D9-E2557A991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192D2D-6737-46E2-A2AA-B96675AAA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FB58B4-0F1D-49B9-9356-79B09DDF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1B623A-49DD-4020-96F0-24580E7B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1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C3E35-6D78-480A-8A26-FC80EB9A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0B5AFA-8B6B-456A-9E38-B82F0A71F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61A6CB-6A71-4C05-8E72-62F2CFA11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844FA3-0529-40C2-A5A1-7E7BE3C0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6AA10F-6C4A-43D1-92B1-8C683F5A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29468B-2393-437A-BA78-AA9E91A2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46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0893E-635D-4BF2-8004-75D3FF93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B2E176-A653-4B15-95FD-10D2E5C3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75CEEA-C643-4712-8A07-0037CBE70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3F9CE-BF35-459D-A4A7-DC3EBC464E9A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1E6F2-3C00-4344-97E3-422F545E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3B954C-9553-4077-91F5-631F048A9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9A37F-1521-4510-A9F8-3E1D3042D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41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54BBE-28AD-44D1-B50D-25B552420F28}"/>
              </a:ext>
            </a:extLst>
          </p:cNvPr>
          <p:cNvSpPr txBox="1"/>
          <p:nvPr/>
        </p:nvSpPr>
        <p:spPr>
          <a:xfrm>
            <a:off x="1374259" y="2014082"/>
            <a:ext cx="88000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Человеческий фактор при внедрении МООК в учебный процесс вуза на примере АТУ</a:t>
            </a:r>
            <a:endParaRPr lang="ru-RU" sz="4400" dirty="0">
              <a:solidFill>
                <a:srgbClr val="FF0000"/>
              </a:solidFill>
            </a:endParaRPr>
          </a:p>
          <a:p>
            <a:pPr algn="ctr"/>
            <a:endParaRPr lang="ru-RU" sz="4400" i="1" dirty="0"/>
          </a:p>
          <a:p>
            <a:pPr algn="ctr"/>
            <a:r>
              <a:rPr lang="ru-RU" sz="2400" i="1" dirty="0"/>
              <a:t>Медведков Е.Б., директор ЦИОТ</a:t>
            </a:r>
            <a:endParaRPr lang="ru-RU" sz="2400" dirty="0"/>
          </a:p>
          <a:p>
            <a:pPr algn="ctr"/>
            <a:r>
              <a:rPr lang="ru-RU" sz="2400" i="1" dirty="0"/>
              <a:t>27.11.2020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4156F-85D7-4871-A7AC-3B5D92AE1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F410D8-DCE8-46C3-9726-787F0956E435}"/>
              </a:ext>
            </a:extLst>
          </p:cNvPr>
          <p:cNvSpPr/>
          <p:nvPr/>
        </p:nvSpPr>
        <p:spPr>
          <a:xfrm>
            <a:off x="899159" y="693271"/>
            <a:ext cx="9915787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Задача - изменить психологию преподавателей и 				мотивировать их на широкое использование 					онлайн курсов в обучении </a:t>
            </a: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этого были использованы следующие направления:</a:t>
            </a:r>
          </a:p>
          <a:p>
            <a:pPr marL="457200" indent="450215" algn="just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Широкая пропагандистская и разъяснительная работа среди преподавательского состава университета.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преподавателей современным цифровым технологиям и ресурсам в образовании, созданию и использованию онлайн курсов.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Техническая и консультационная поддержка в разработке курсов.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Администрирование.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450215" algn="l"/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Моральное и материальное стимулирование.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zootika.ru/wp-content/uploads/2016/03/755914-2011.05.30-02.49.06-bomz.org-lol_kot_na_povodke-680x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08959" cy="2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49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20" y="0"/>
            <a:ext cx="685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9713F4-F65C-4284-9602-CC25F45FB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92"/>
          <a:stretch/>
        </p:blipFill>
        <p:spPr>
          <a:xfrm>
            <a:off x="1591342" y="447433"/>
            <a:ext cx="7364342" cy="9754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7E06D7-B1B8-4E75-A5AC-D1E80ED6C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2587" y="1760672"/>
            <a:ext cx="2922773" cy="438324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DF7E4A-945A-4342-8579-980A2DC81FCD}"/>
              </a:ext>
            </a:extLst>
          </p:cNvPr>
          <p:cNvSpPr/>
          <p:nvPr/>
        </p:nvSpPr>
        <p:spPr>
          <a:xfrm>
            <a:off x="766640" y="1539240"/>
            <a:ext cx="2873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Разъяснительная работа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3D07DC-EC80-41AA-AA4C-0A429FF660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181"/>
          <a:stretch/>
        </p:blipFill>
        <p:spPr>
          <a:xfrm>
            <a:off x="667668" y="2085459"/>
            <a:ext cx="3398285" cy="15340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B14CF9-593B-4A23-9F4B-98F8CA49D0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604" b="22116"/>
          <a:stretch/>
        </p:blipFill>
        <p:spPr>
          <a:xfrm>
            <a:off x="4247049" y="4622338"/>
            <a:ext cx="4489669" cy="150393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0E0D2A-EF2A-4600-8729-075BBDCAF9B2}"/>
              </a:ext>
            </a:extLst>
          </p:cNvPr>
          <p:cNvSpPr/>
          <p:nvPr/>
        </p:nvSpPr>
        <p:spPr>
          <a:xfrm>
            <a:off x="4304267" y="2013304"/>
            <a:ext cx="4432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ea typeface="Calibri" panose="020F0502020204030204" pitchFamily="34" charset="0"/>
              </a:rPr>
              <a:t>Серии семинаров УМУ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Заседания</a:t>
            </a:r>
            <a:r>
              <a:rPr lang="ru-RU" sz="2400" dirty="0"/>
              <a:t> ученого и научно-методического советов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Вводные лекции на курсах по МООК для преподавателей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1E41CF-3059-494C-B427-F16E09F00DE6}"/>
              </a:ext>
            </a:extLst>
          </p:cNvPr>
          <p:cNvSpPr/>
          <p:nvPr/>
        </p:nvSpPr>
        <p:spPr>
          <a:xfrm>
            <a:off x="647701" y="3992774"/>
            <a:ext cx="36565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Газета, сайт АТУ, социальные сети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Семинары для преподавателей по разъяснению положений концепции</a:t>
            </a:r>
            <a:r>
              <a:rPr lang="ru-RU" sz="2400" dirty="0">
                <a:ea typeface="Calibri" panose="020F0502020204030204" pitchFamily="34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659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B1C86-5430-464D-87EB-C0482F9D8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692"/>
          <a:stretch/>
        </p:blipFill>
        <p:spPr>
          <a:xfrm>
            <a:off x="2170183" y="447433"/>
            <a:ext cx="7364342" cy="9754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4EE72A-8FF2-439D-9524-F9DFBC5DE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59" y="2153543"/>
            <a:ext cx="2481670" cy="35846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E0A00-338B-4397-8DE8-A6357CFF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939" y="2973030"/>
            <a:ext cx="3821205" cy="20263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1EB2707-2F1D-4024-83CF-B55D379142E5}"/>
              </a:ext>
            </a:extLst>
          </p:cNvPr>
          <p:cNvSpPr/>
          <p:nvPr/>
        </p:nvSpPr>
        <p:spPr>
          <a:xfrm>
            <a:off x="919147" y="1500979"/>
            <a:ext cx="295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Обучение преподавателей 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C886DB-8BCA-4209-9736-407D82ACD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939" y="4999345"/>
            <a:ext cx="4439756" cy="90753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D97AA4-8909-4335-A4C4-C10B33BF9F7C}"/>
              </a:ext>
            </a:extLst>
          </p:cNvPr>
          <p:cNvSpPr/>
          <p:nvPr/>
        </p:nvSpPr>
        <p:spPr>
          <a:xfrm>
            <a:off x="3693338" y="19403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Курсы в очном и смешанном формате по программам «</a:t>
            </a:r>
            <a:r>
              <a:rPr lang="ru-RU" dirty="0">
                <a:solidFill>
                  <a:srgbClr val="3C3C3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реализация массовых открытых онлайн курсов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 и «</a:t>
            </a:r>
            <a:r>
              <a:rPr lang="ru-RU" dirty="0">
                <a:solidFill>
                  <a:srgbClr val="3C3C3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инновационные      образовательные технологии </a:t>
            </a:r>
          </a:p>
          <a:p>
            <a:r>
              <a:rPr lang="ru-RU" dirty="0">
                <a:solidFill>
                  <a:srgbClr val="3C3C3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и дидактические модели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EA9954-08FB-47B1-B8C6-C4C1FC08C0CA}"/>
              </a:ext>
            </a:extLst>
          </p:cNvPr>
          <p:cNvSpPr/>
          <p:nvPr/>
        </p:nvSpPr>
        <p:spPr>
          <a:xfrm>
            <a:off x="3776129" y="3297517"/>
            <a:ext cx="29568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Инструкции на сайте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Рассылка инструкций на электронную почту заведующим кафедрам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обучение с использованием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55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9120" y="667435"/>
            <a:ext cx="4882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Техническая и консультационная поддержка</a:t>
            </a:r>
            <a:endParaRPr lang="ru-RU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261DCB-183E-4418-BB21-5FFB7B3CC02E}"/>
              </a:ext>
            </a:extLst>
          </p:cNvPr>
          <p:cNvSpPr/>
          <p:nvPr/>
        </p:nvSpPr>
        <p:spPr>
          <a:xfrm>
            <a:off x="579120" y="17042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Индивидуальные консультации сотрудниками Центра инновационных образовательных технологий.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FFE9F7-33BB-4D15-8385-026A6AADDA45}"/>
              </a:ext>
            </a:extLst>
          </p:cNvPr>
          <p:cNvSpPr/>
          <p:nvPr/>
        </p:nvSpPr>
        <p:spPr>
          <a:xfrm>
            <a:off x="587648" y="29805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Съемка и монтаж видеоматериалов проводится в студии Центра или его сотрудниками в учебных лабораториях университета.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44C9E2-BD9E-470C-BA6F-11687B730D6C}"/>
              </a:ext>
            </a:extLst>
          </p:cNvPr>
          <p:cNvSpPr/>
          <p:nvPr/>
        </p:nvSpPr>
        <p:spPr>
          <a:xfrm>
            <a:off x="657137" y="4294346"/>
            <a:ext cx="6096000" cy="155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специалистами Центра доступных программ, и приложений таких, как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iSpring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Movavi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Suite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Camtasia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индивидуальное обучение работе с ними.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0AD305-4E0E-4EEF-947F-84B2870D5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62" b="12172"/>
          <a:stretch/>
        </p:blipFill>
        <p:spPr>
          <a:xfrm>
            <a:off x="7252251" y="752940"/>
            <a:ext cx="2784922" cy="15975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1930FD-13D3-4DE2-A005-D17FAF9B5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252251" y="2350533"/>
            <a:ext cx="3411093" cy="34110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FAFD1B-8844-41E8-BCD6-8C73136AE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16" b="3693"/>
          <a:stretch/>
        </p:blipFill>
        <p:spPr>
          <a:xfrm>
            <a:off x="9124625" y="4451703"/>
            <a:ext cx="2661271" cy="19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2818" y="623054"/>
            <a:ext cx="2352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Администрирование</a:t>
            </a: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2DE5E7-E5E0-4327-AC52-4620A82DEC0A}"/>
              </a:ext>
            </a:extLst>
          </p:cNvPr>
          <p:cNvSpPr/>
          <p:nvPr/>
        </p:nvSpPr>
        <p:spPr>
          <a:xfrm>
            <a:off x="932818" y="992386"/>
            <a:ext cx="1971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</a:t>
            </a:r>
            <a:endParaRPr lang="ru-RU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20DFF9-8209-442E-8511-88AF5C61FD71}"/>
              </a:ext>
            </a:extLst>
          </p:cNvPr>
          <p:cNvSpPr/>
          <p:nvPr/>
        </p:nvSpPr>
        <p:spPr>
          <a:xfrm>
            <a:off x="755009" y="1731050"/>
            <a:ext cx="8875553" cy="416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о МООК, которое на заседаниях кафедр доведено до преподавателей.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использование онлайн курсов учитывается при планировании учебно-методической нагрузки, Выполнение учебной нагрузки строго контролируется администрацией вуза.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50215" algn="l"/>
                <a:tab pos="540385" algn="l"/>
                <a:tab pos="630555" algn="l"/>
              </a:tabLs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Индикативные планы преподавателей.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доплаты к базовому окладу преподавателя зависит от выполнения индикативного плана. Стимулирующим фактором является проведение конкурсов на лучший онлайн курс, которые проводятся ежегодно.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итогам года премируются лучшие преподаватели, одним из показателей при их определении также является наличие и использование онлайн курса.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58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0792FC-55D8-4D10-8408-4AC48BD9F220}"/>
              </a:ext>
            </a:extLst>
          </p:cNvPr>
          <p:cNvSpPr/>
          <p:nvPr/>
        </p:nvSpPr>
        <p:spPr>
          <a:xfrm>
            <a:off x="2697946" y="639839"/>
            <a:ext cx="249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Обучающиеся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9D7801-6B47-4434-BEA0-6524035D2673}"/>
              </a:ext>
            </a:extLst>
          </p:cNvPr>
          <p:cNvSpPr/>
          <p:nvPr/>
        </p:nvSpPr>
        <p:spPr>
          <a:xfrm>
            <a:off x="1291617" y="621923"/>
            <a:ext cx="742334" cy="74233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86AA92-7BD9-4EBF-B1C4-3AE7E61EE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192" y="3607266"/>
            <a:ext cx="3345110" cy="2230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6BA05-248B-4198-AE97-5C58C66162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94" r="24410" b="39816"/>
          <a:stretch/>
        </p:blipFill>
        <p:spPr>
          <a:xfrm>
            <a:off x="1318279" y="1700169"/>
            <a:ext cx="1577131" cy="22929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9E4F36-95D2-4F5D-BFAD-A57A50707320}"/>
              </a:ext>
            </a:extLst>
          </p:cNvPr>
          <p:cNvSpPr/>
          <p:nvPr/>
        </p:nvSpPr>
        <p:spPr>
          <a:xfrm>
            <a:off x="3257026" y="1700169"/>
            <a:ext cx="6096000" cy="12631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0215" algn="just">
              <a:lnSpc>
                <a:spcPct val="107000"/>
              </a:lnSpc>
              <a:spcAft>
                <a:spcPts val="0"/>
              </a:spcAft>
              <a:tabLst>
                <a:tab pos="450215" algn="l"/>
                <a:tab pos="540385" algn="l"/>
                <a:tab pos="63055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отличие от преподавателей обучающиеся относятся к цифровому поколению и использование для учебы гаджетов и ИК технологий большого затруднения у них не вызывает.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FBB1BC-F750-490F-BDF8-A408D8B2D4CC}"/>
              </a:ext>
            </a:extLst>
          </p:cNvPr>
          <p:cNvSpPr/>
          <p:nvPr/>
        </p:nvSpPr>
        <p:spPr>
          <a:xfrm>
            <a:off x="1318279" y="47223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Студенты в независимости от формы обучения оставались довольны использованием онлайн курсов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891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815E15-5FA0-4B38-A0AF-3B9A0C2839BD}"/>
              </a:ext>
            </a:extLst>
          </p:cNvPr>
          <p:cNvSpPr/>
          <p:nvPr/>
        </p:nvSpPr>
        <p:spPr>
          <a:xfrm>
            <a:off x="2046914" y="1029197"/>
            <a:ext cx="75046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Подводя итог вышеизложенному можно отметить:</a:t>
            </a:r>
          </a:p>
          <a:p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Человеческий фактор при внедрении цифровых технологий и, в частности онлайн курсов, играет значительную, часто решающую роль.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Легче новые технологии осваивают обучающиеся и молодые преподаватели.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Чтобы использовать богатый потенциал старшего поколения, необходимо проводить обучение.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Для стимулирования преподавателей следует применять комплексный подход с использованием всех перечисленных выше инструментов.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626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A225A3-D519-47F3-91C6-DD179BD2C7D6}"/>
              </a:ext>
            </a:extLst>
          </p:cNvPr>
          <p:cNvSpPr txBox="1"/>
          <p:nvPr/>
        </p:nvSpPr>
        <p:spPr>
          <a:xfrm>
            <a:off x="4387442" y="1216404"/>
            <a:ext cx="4512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674ABF-A5CE-4CC9-A5C3-457400593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7" b="4095"/>
          <a:stretch/>
        </p:blipFill>
        <p:spPr>
          <a:xfrm>
            <a:off x="1253734" y="2326036"/>
            <a:ext cx="7804558" cy="406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7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AE88D-2072-402C-A560-0D41A632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24" y="361950"/>
            <a:ext cx="9220200" cy="613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5006" y="2103180"/>
            <a:ext cx="3162406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2010</a:t>
            </a:r>
            <a:r>
              <a:rPr lang="ru-RU" sz="96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4447" y="5067192"/>
            <a:ext cx="7754815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Начало внедрения онлайн курсов</a:t>
            </a:r>
          </a:p>
        </p:txBody>
      </p:sp>
    </p:spTree>
    <p:extLst>
      <p:ext uri="{BB962C8B-B14F-4D97-AF65-F5344CB8AC3E}">
        <p14:creationId xmlns:p14="http://schemas.microsoft.com/office/powerpoint/2010/main" val="277154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BBC225-3267-4A45-AE98-74E73C2B1609}"/>
              </a:ext>
            </a:extLst>
          </p:cNvPr>
          <p:cNvSpPr/>
          <p:nvPr/>
        </p:nvSpPr>
        <p:spPr>
          <a:xfrm>
            <a:off x="687897" y="230120"/>
            <a:ext cx="1031007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ПЛАТФОРМЫ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21" t="15208" r="68897" b="69167"/>
          <a:stretch/>
        </p:blipFill>
        <p:spPr>
          <a:xfrm>
            <a:off x="1546208" y="1124938"/>
            <a:ext cx="3231106" cy="16154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-718" t="19375" r="81391" b="65000"/>
          <a:stretch/>
        </p:blipFill>
        <p:spPr>
          <a:xfrm>
            <a:off x="1438494" y="3104602"/>
            <a:ext cx="3338819" cy="15176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2480" r="10899"/>
          <a:stretch/>
        </p:blipFill>
        <p:spPr>
          <a:xfrm>
            <a:off x="1546208" y="4934387"/>
            <a:ext cx="3211156" cy="1238250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500327" y="2404819"/>
            <a:ext cx="1305026" cy="1295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1090" y="1124938"/>
            <a:ext cx="1573098" cy="3416320"/>
          </a:xfrm>
          <a:prstGeom prst="rect">
            <a:avLst/>
          </a:prstGeom>
          <a:noFill/>
          <a:effectLst>
            <a:softEdge rad="368300"/>
          </a:effectLst>
          <a:scene3d>
            <a:camera prst="orthographicFront"/>
            <a:lightRig rig="threePt" dir="t"/>
          </a:scene3d>
          <a:sp3d contourW="1905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600" dirty="0"/>
              <a:t>Для </a:t>
            </a:r>
            <a:r>
              <a:rPr lang="ru-RU" sz="3600" dirty="0" err="1"/>
              <a:t>обуче</a:t>
            </a:r>
            <a:endParaRPr lang="ru-RU" sz="3600" dirty="0"/>
          </a:p>
          <a:p>
            <a:r>
              <a:rPr lang="ru-RU" sz="3600" dirty="0" err="1"/>
              <a:t>ния</a:t>
            </a:r>
            <a:r>
              <a:rPr lang="ru-RU" sz="3600" dirty="0"/>
              <a:t>  студентов АТУ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5135" y="1093224"/>
            <a:ext cx="3615227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600" dirty="0"/>
              <a:t>Отчеты</a:t>
            </a:r>
          </a:p>
          <a:p>
            <a:r>
              <a:rPr lang="ru-RU" sz="3600" dirty="0"/>
              <a:t>Ведомости</a:t>
            </a:r>
          </a:p>
          <a:p>
            <a:r>
              <a:rPr lang="ru-RU" sz="3600" dirty="0"/>
              <a:t>Управление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87512" y="3340929"/>
            <a:ext cx="3652168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600" dirty="0"/>
              <a:t>Онлайн</a:t>
            </a:r>
          </a:p>
          <a:p>
            <a:pPr>
              <a:spcAft>
                <a:spcPts val="2400"/>
              </a:spcAft>
            </a:pPr>
            <a:r>
              <a:rPr lang="ru-RU" sz="3600" dirty="0"/>
              <a:t>курсы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1090" y="4934387"/>
            <a:ext cx="1573098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600" dirty="0"/>
              <a:t>МООК</a:t>
            </a:r>
          </a:p>
          <a:p>
            <a:endParaRPr lang="ru-RU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7099663" y="4903631"/>
            <a:ext cx="3640017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600" dirty="0"/>
              <a:t>Открытые </a:t>
            </a:r>
          </a:p>
          <a:p>
            <a:r>
              <a:rPr lang="ru-RU" sz="3600" dirty="0"/>
              <a:t>онлайн курсы</a:t>
            </a:r>
          </a:p>
        </p:txBody>
      </p:sp>
    </p:spTree>
    <p:extLst>
      <p:ext uri="{BB962C8B-B14F-4D97-AF65-F5344CB8AC3E}">
        <p14:creationId xmlns:p14="http://schemas.microsoft.com/office/powerpoint/2010/main" val="354489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81" y="-1534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E0ABD6-0582-49B8-BB55-60848C83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" t="28390" b="33650"/>
          <a:stretch/>
        </p:blipFill>
        <p:spPr>
          <a:xfrm>
            <a:off x="1916424" y="1014332"/>
            <a:ext cx="7774695" cy="1543576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7003C72-CE4A-4CE8-97D8-CF0C903B663C}"/>
              </a:ext>
            </a:extLst>
          </p:cNvPr>
          <p:cNvSpPr/>
          <p:nvPr/>
        </p:nvSpPr>
        <p:spPr>
          <a:xfrm>
            <a:off x="1234707" y="3098199"/>
            <a:ext cx="2768367" cy="3263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D6009FA-882D-4262-AE25-22AC7E1CDFFF}"/>
              </a:ext>
            </a:extLst>
          </p:cNvPr>
          <p:cNvSpPr/>
          <p:nvPr/>
        </p:nvSpPr>
        <p:spPr>
          <a:xfrm>
            <a:off x="7766243" y="3052151"/>
            <a:ext cx="2768367" cy="3263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3C18B1-A75C-4637-9827-10828B07340A}"/>
              </a:ext>
            </a:extLst>
          </p:cNvPr>
          <p:cNvSpPr/>
          <p:nvPr/>
        </p:nvSpPr>
        <p:spPr>
          <a:xfrm>
            <a:off x="1386495" y="5007578"/>
            <a:ext cx="243280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«Реализация массовых открытых онлайн курсов»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896F00-795F-47BC-BE18-F34965DD0AE1}"/>
              </a:ext>
            </a:extLst>
          </p:cNvPr>
          <p:cNvSpPr/>
          <p:nvPr/>
        </p:nvSpPr>
        <p:spPr>
          <a:xfrm>
            <a:off x="7924101" y="4922570"/>
            <a:ext cx="243280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«Инновационные образовательные технологии и дидактические модели»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B88B9-E37C-400A-A911-7499A1E6E07B}"/>
              </a:ext>
            </a:extLst>
          </p:cNvPr>
          <p:cNvSpPr txBox="1"/>
          <p:nvPr/>
        </p:nvSpPr>
        <p:spPr>
          <a:xfrm>
            <a:off x="1693976" y="3729845"/>
            <a:ext cx="1903085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4800" b="1" dirty="0"/>
              <a:t>МООК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8EAE75-428F-4111-97CB-3242A55CB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665" y="3344422"/>
            <a:ext cx="1595973" cy="14619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6EDB71-924B-4EF9-ACAA-0F62C3CB9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869" y="4486747"/>
            <a:ext cx="2338712" cy="173273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E5D70A-9BD0-4A3E-990F-13E65C693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10" y="2371252"/>
            <a:ext cx="3816427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Виды проблем - Психологос">
            <a:extLst>
              <a:ext uri="{FF2B5EF4-FFF2-40B4-BE49-F238E27FC236}">
                <a16:creationId xmlns:a16="http://schemas.microsoft.com/office/drawing/2014/main" id="{E6F14DA6-07F8-41FE-ADF3-95F0515F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28" y="1499553"/>
            <a:ext cx="3645022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CF9B55-4243-44F3-9B25-C1D68667C4E9}"/>
              </a:ext>
            </a:extLst>
          </p:cNvPr>
          <p:cNvSpPr/>
          <p:nvPr/>
        </p:nvSpPr>
        <p:spPr>
          <a:xfrm>
            <a:off x="820199" y="621056"/>
            <a:ext cx="9543002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Одной из главной проблем внедрения онлайн технологий является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человеческий фактор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вузе он проявляется на следующих уровнях: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838255602"/>
              </p:ext>
            </p:extLst>
          </p:nvPr>
        </p:nvGraphicFramePr>
        <p:xfrm>
          <a:off x="-263740" y="2285044"/>
          <a:ext cx="7838020" cy="363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4759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BBC225-3267-4A45-AE98-74E73C2B1609}"/>
              </a:ext>
            </a:extLst>
          </p:cNvPr>
          <p:cNvSpPr/>
          <p:nvPr/>
        </p:nvSpPr>
        <p:spPr>
          <a:xfrm>
            <a:off x="3190473" y="230120"/>
            <a:ext cx="5968767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вуза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27" y="230120"/>
            <a:ext cx="3749040" cy="21088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84302" y="752877"/>
            <a:ext cx="35009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Постоянно выделяются средства на приобретение необходимой техники, программного обеспечения, оборудование классов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35877" y="2648813"/>
            <a:ext cx="51410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Создана студия для записи и монтажа видео материалов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35878" y="342900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Организовано специальное подразделение, ответственное за внедрение цифровых технологий и онлайн курсов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инновационных образовательных технологий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75473" y="4771257"/>
            <a:ext cx="672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Руководители высшего и среднего звена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83" y="2507769"/>
            <a:ext cx="1438781" cy="1920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37323"/>
          <a:stretch/>
        </p:blipFill>
        <p:spPr>
          <a:xfrm>
            <a:off x="8259737" y="3334126"/>
            <a:ext cx="2115668" cy="1764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17571" b="25678"/>
          <a:stretch/>
        </p:blipFill>
        <p:spPr>
          <a:xfrm>
            <a:off x="7680311" y="859589"/>
            <a:ext cx="2710935" cy="205134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4819" y="5270509"/>
            <a:ext cx="1142007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правило, принимают к исполнению позицию руководства.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 недостаточно для осознанного, активного и умелого управления процессом внедрения. 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Важно, чтобы все поняли преимущества онлайн технологий и овладели необходимой методикой, поэтому проводится их обучение.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8906A60-DECE-4B84-BDB9-74C68E1D3C32}"/>
              </a:ext>
            </a:extLst>
          </p:cNvPr>
          <p:cNvSpPr/>
          <p:nvPr/>
        </p:nvSpPr>
        <p:spPr>
          <a:xfrm>
            <a:off x="3363772" y="295879"/>
            <a:ext cx="742334" cy="742334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93E7493-F833-4486-AECE-15BEAEA38629}"/>
              </a:ext>
            </a:extLst>
          </p:cNvPr>
          <p:cNvSpPr/>
          <p:nvPr/>
        </p:nvSpPr>
        <p:spPr>
          <a:xfrm>
            <a:off x="501099" y="4519745"/>
            <a:ext cx="742334" cy="742334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4538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81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BBC225-3267-4A45-AE98-74E73C2B1609}"/>
              </a:ext>
            </a:extLst>
          </p:cNvPr>
          <p:cNvSpPr/>
          <p:nvPr/>
        </p:nvSpPr>
        <p:spPr>
          <a:xfrm>
            <a:off x="4497295" y="229003"/>
            <a:ext cx="596876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Преподаватели вуза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36" y="334588"/>
            <a:ext cx="3190355" cy="23241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211447" y="1005926"/>
            <a:ext cx="6096000" cy="13880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новых технологий, особенно, если на первом этапе оно требует значительных усилий, вызывает негативную реакцию со стороны большой части преподавателей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1480" y="2881137"/>
            <a:ext cx="1114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Первые попытки массово внедрить в учебный процесс онлайн курсы относятся примерно к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2009-2010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годам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928992" y="3440877"/>
            <a:ext cx="1901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Tamos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Education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49954" y="3943284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eLearning Server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968399" y="4522613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Univer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903369" y="5121531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edX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891455" y="581434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Moodle</a:t>
            </a:r>
            <a:endParaRPr lang="ru-RU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949" y="3380322"/>
            <a:ext cx="1937482" cy="8310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/>
          <a:srcRect b="48760"/>
          <a:stretch/>
        </p:blipFill>
        <p:spPr>
          <a:xfrm>
            <a:off x="7276145" y="3532546"/>
            <a:ext cx="2692083" cy="10345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977" y="4385365"/>
            <a:ext cx="1615580" cy="8077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794" y="5450778"/>
            <a:ext cx="2077847" cy="9441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 l="12480" r="10899"/>
          <a:stretch/>
        </p:blipFill>
        <p:spPr>
          <a:xfrm>
            <a:off x="7735282" y="5014254"/>
            <a:ext cx="2074881" cy="800092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BC7992B4-D76A-4A57-BCCF-03F152A51ECA}"/>
              </a:ext>
            </a:extLst>
          </p:cNvPr>
          <p:cNvSpPr/>
          <p:nvPr/>
        </p:nvSpPr>
        <p:spPr>
          <a:xfrm>
            <a:off x="4669521" y="307064"/>
            <a:ext cx="742334" cy="742334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61902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9B539F-41D1-4272-9DB5-1AD4F5E19586}"/>
              </a:ext>
            </a:extLst>
          </p:cNvPr>
          <p:cNvSpPr/>
          <p:nvPr/>
        </p:nvSpPr>
        <p:spPr>
          <a:xfrm>
            <a:off x="780177" y="1364673"/>
            <a:ext cx="10091956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ситуации выявил следующие причины неприятия </a:t>
            </a: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новой формы обучения преподавателями: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Непонимание преимуществ онлайн курсов для обучающихся по дистанционным технологиям, очного и смешанного формата обучения. Приверженность к традиционным технологиям.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Недостаточная подготовка в области компьютерной техники, цифровых технологий обучения, методик и инструментов для разработки онлайн курсов.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Нежелание преподавателей осваивать эти методики и инструменты. Боязнь потерять работу.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Негативную реакцию вызывает также увеличение на первом этапе трудозатрат на освоение новых технологий и разработку цифровых ресурсов для онлайн курсов.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Большая учебная нагрузка.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майлик &quot;Не хочу слушать&quot;">
            <a:extLst>
              <a:ext uri="{FF2B5EF4-FFF2-40B4-BE49-F238E27FC236}">
                <a16:creationId xmlns:a16="http://schemas.microsoft.com/office/drawing/2014/main" id="{C1942312-E53B-4021-9201-E9A1DE51EE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7" y="2480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340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44607C-DDA9-456E-B5FB-7D692D779DE5}"/>
              </a:ext>
            </a:extLst>
          </p:cNvPr>
          <p:cNvSpPr txBox="1"/>
          <p:nvPr/>
        </p:nvSpPr>
        <p:spPr>
          <a:xfrm>
            <a:off x="4026716" y="555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52340B-C347-4528-95EF-5A5ACFF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650385-7E0C-4478-A63F-A67EBC42E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brightnessContrast bright="9000" contrast="52000"/>
                    </a14:imgEffect>
                  </a14:imgLayer>
                </a14:imgProps>
              </a:ext>
            </a:extLst>
          </a:blip>
          <a:srcRect t="6053"/>
          <a:stretch/>
        </p:blipFill>
        <p:spPr>
          <a:xfrm>
            <a:off x="5572951" y="368110"/>
            <a:ext cx="4833179" cy="61191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6D929-77BD-4839-ADDC-08389FD8F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797" y="2865412"/>
            <a:ext cx="4401694" cy="3621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9B0C60-C95D-4EF0-BEED-ECB297610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97" y="457200"/>
            <a:ext cx="3810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690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591765E-3D86-4289-8585-C199E1721B85}"/>
  <p:tag name="ISPRING_RESOURCE_FOLDER" val="C:\Users\user3\Desktop\нмс 17.11.20\"/>
  <p:tag name="ISPRING_PRESENTATION_PATH" val="C:\Users\user3\Desktop\нмс 17.11.20.pptx"/>
  <p:tag name="ISPRING_PROJECT_VERSION" val="9.3"/>
  <p:tag name="ISPRING_PROJECT_FOLDER_UPDATED" val="1"/>
  <p:tag name="ISPRING_SCREEN_RECS_UPDATED" val="C:\Users\user3\Desktop\нмс 17.11.20\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621</Words>
  <Application>Microsoft Office PowerPoint</Application>
  <PresentationFormat>Широкоэкранный</PresentationFormat>
  <Paragraphs>101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Калабина</dc:creator>
  <cp:lastModifiedBy>Анастасия Калабина</cp:lastModifiedBy>
  <cp:revision>46</cp:revision>
  <dcterms:created xsi:type="dcterms:W3CDTF">2019-12-09T08:36:04Z</dcterms:created>
  <dcterms:modified xsi:type="dcterms:W3CDTF">2020-11-25T08:38:41Z</dcterms:modified>
</cp:coreProperties>
</file>