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38" r:id="rId3"/>
    <p:sldId id="747" r:id="rId4"/>
    <p:sldId id="748" r:id="rId5"/>
    <p:sldId id="749" r:id="rId6"/>
    <p:sldId id="750" r:id="rId7"/>
    <p:sldId id="751" r:id="rId8"/>
    <p:sldId id="264" r:id="rId9"/>
    <p:sldId id="267" r:id="rId10"/>
    <p:sldId id="271" r:id="rId11"/>
    <p:sldId id="752" r:id="rId12"/>
    <p:sldId id="266" r:id="rId13"/>
    <p:sldId id="742" r:id="rId14"/>
    <p:sldId id="753" r:id="rId15"/>
    <p:sldId id="745" r:id="rId16"/>
    <p:sldId id="74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Калабина" initials="АК" lastIdx="1" clrIdx="0">
    <p:extLst>
      <p:ext uri="{19B8F6BF-5375-455C-9EA6-DF929625EA0E}">
        <p15:presenceInfo xmlns:p15="http://schemas.microsoft.com/office/powerpoint/2012/main" userId="91aeee7f626937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5T13:29:56.218" idx="1">
    <p:pos x="10" y="10"/>
    <p:text>ые</p:text>
    <p:extLst>
      <p:ext uri="{C676402C-5697-4E1C-873F-D02D1690AC5C}">
        <p15:threadingInfo xmlns:p15="http://schemas.microsoft.com/office/powerpoint/2012/main" timeZoneBias="-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1E66F-0AD8-4196-A272-ED24739F2C24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D19C4-F11F-4290-A083-60180A4B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3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0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5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9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3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8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19C4-F11F-4290-A083-60180A4B54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CA9E1-6845-4CE3-BA71-99BF31841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48A35A-4E5A-4107-9C27-FB07AADE2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AB323-6A06-4787-AD58-81012EBB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CB220-9FF8-4BA0-B842-8F03F438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9AE4ED-64AB-48DB-BB7E-377B346C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9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C923B-D937-455B-95FC-DF1F304B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B63FF7-0244-4442-A489-7407F64A2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7D8EC-4C7E-4DB4-9588-4E8DCBA1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E8E2F3-21AC-41E5-A872-699C9B0A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E462BB-C87F-4F2E-A508-82BF10F1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5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E85C1F-0F1F-437C-9962-BBC3CBC51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46C2B8-A3CE-4DD7-8FAE-B8E14550E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802A7-BC16-412E-A592-850CA2F6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92F86-F92D-4ECA-B1C6-45F4C2D9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542C0A-D831-42DE-9C6A-F4BF57A1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8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D2E6D-14DF-4E94-81BD-BF6F65B2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68A67-B74F-41D5-9D3E-615C2611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F8084-471D-47CC-875B-CC7A5617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A3D15A-E68B-4FA1-922B-5DCDF7FE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72991-2A66-41BE-9292-7DAF87ED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97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C6CC2-6FF4-4381-85C7-7DF4E19B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C6618F-2E3E-43EF-BACB-330F3D3F5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12C95A-3B3F-4691-91B3-40709EC3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B7DA2C-004D-422E-B8B4-BDE734CB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BADFE-7FD4-4961-A133-9B727F0E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3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2312D-291B-40B4-ADE5-641A8F95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19ADB-B5DE-4A66-B750-C0FD9224C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0049DD-E760-4EFB-A599-72250E0DD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205A3-9946-4291-A9A4-9D0F2E00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B65F8C-102A-4B5E-9A9A-E53A9401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18B966-9391-47EA-A3E7-A2396EE5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04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E17E5-EB96-4CE5-925D-FF5F1B4D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E1C835-F4C3-4D01-A599-93BA333A9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FDAAA1-B2A5-49E3-AB76-8FE946914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476EF-3839-4029-AB6E-D8FD20E4F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E83AD9-12A5-4DDE-B597-7428B0FDA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8AF1D3-92E3-4C95-94E9-370EF5C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239B25-8114-4186-AA8D-03EE7C88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99D6B2-AB5A-407F-8B74-1DCB44BF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3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D0987-A918-4273-9AD8-428A8771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1BE87-22E2-4921-A1A1-102C7A3B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F778FC-5D99-437B-B574-512ACFD3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4D9910-455C-4B23-8E6A-20B9AD1C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6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3860EB-02A6-459B-9E98-F9D5A7A7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FE825C-4509-42F2-870E-E298A971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225322-55AD-4AE7-9E7C-1903D516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8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37A0E-A4C0-4225-AFCE-FFDD4246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A69384-156C-40C2-BC4C-E3AE7EA27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369646-5C24-4910-967C-C582F3C6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EA9FC-15F7-4857-A062-357FBCF9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EB90D1-E664-4ACB-988B-BA028AAD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9E10BE-2F0C-4468-BCDF-1FB973A6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4B568-219E-4CDD-8923-506DB422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141F61-4137-409D-9651-54AD4C38B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DA964-1B12-4306-9E59-7C702DE0F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344AE6-0632-430F-A576-DBB2CE2C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08D5AA-3E80-4F87-9BB9-A02713B7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591BFD-5E19-4E6B-96B9-48488ACA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9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19B28-694B-4D83-A55A-43D4ABFA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16E95D-5BEA-418D-9074-07A0D6089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A603E5-449A-4E03-A9B8-D5A1DB3BE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3191D-3848-48F6-95CC-AE94A3282A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F2ADC-7D6A-4E98-82C8-A599019B8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AEECF-DBC7-4B87-B7F3-90F6C7063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9ECB-A1AC-4253-A226-6397D8D99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8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open.atu.kz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hyperlink" Target="http://festival.tou.edu.k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084" y="1334244"/>
            <a:ext cx="7758740" cy="51618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2742" y="3529240"/>
            <a:ext cx="9567081" cy="7718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270" algn="ctr">
              <a:lnSpc>
                <a:spcPct val="115000"/>
              </a:lnSpc>
            </a:pPr>
            <a:r>
              <a:rPr lang="ru-RU" sz="2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ЦЕНТРА ИННОВАЦИОННЫХ ОБРАЗОВАТЕЛЬНЫХ ТЕХНОЛОГИЙ АТУ В ЭПОХУ ЦИФРОВИЗАЦИИ</a:t>
            </a:r>
            <a:endParaRPr lang="ru-RU" sz="2000" b="1" kern="5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49361" y="5880681"/>
            <a:ext cx="5953842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270" algn="ctr">
              <a:lnSpc>
                <a:spcPct val="115000"/>
              </a:lnSpc>
            </a:pPr>
            <a:r>
              <a:rPr lang="ru-RU" sz="2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Профессор Медведков Е.Б., директор ЦИОТ АТУ </a:t>
            </a:r>
            <a:endParaRPr lang="ru-RU" sz="2000" b="1" kern="5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40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7648" y="1508984"/>
            <a:ext cx="4882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Техническая и консультационная поддержка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261DCB-183E-4418-BB21-5FFB7B3CC02E}"/>
              </a:ext>
            </a:extLst>
          </p:cNvPr>
          <p:cNvSpPr/>
          <p:nvPr/>
        </p:nvSpPr>
        <p:spPr>
          <a:xfrm>
            <a:off x="657137" y="19785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Индивидуальные консультации сотрудниками Центра инновационных образовательных технологий.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FFE9F7-33BB-4D15-8385-026A6AADDA45}"/>
              </a:ext>
            </a:extLst>
          </p:cNvPr>
          <p:cNvSpPr/>
          <p:nvPr/>
        </p:nvSpPr>
        <p:spPr>
          <a:xfrm>
            <a:off x="587648" y="29805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Съемка и монтаж видеоматериалов проводится в студии Центра или его сотрудниками в учебных лабораториях университета.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44C9E2-BD9E-470C-BA6F-11687B730D6C}"/>
              </a:ext>
            </a:extLst>
          </p:cNvPr>
          <p:cNvSpPr/>
          <p:nvPr/>
        </p:nvSpPr>
        <p:spPr>
          <a:xfrm>
            <a:off x="657137" y="4294346"/>
            <a:ext cx="6096000" cy="155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специалистами Центра доступных программ, и приложений таких, как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iSpring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Movavi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Camtasia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индивидуальное обучение работе с ними.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0AD305-4E0E-4EEF-947F-84B2870D5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62" b="12172"/>
          <a:stretch/>
        </p:blipFill>
        <p:spPr>
          <a:xfrm>
            <a:off x="7380851" y="904804"/>
            <a:ext cx="2784922" cy="15975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1930FD-13D3-4DE2-A005-D17FAF9B5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806200" y="2198363"/>
            <a:ext cx="3411093" cy="3411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FAFD1B-8844-41E8-BCD6-8C73136AE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16" b="3693"/>
          <a:stretch/>
        </p:blipFill>
        <p:spPr>
          <a:xfrm>
            <a:off x="9124625" y="4451703"/>
            <a:ext cx="2661271" cy="19574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B7FB2C-7B86-4E7A-88C2-5D1F2B512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696" y="362504"/>
            <a:ext cx="73646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2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713F4-F65C-4284-9602-CC25F45FB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92"/>
          <a:stretch/>
        </p:blipFill>
        <p:spPr>
          <a:xfrm>
            <a:off x="1591342" y="447433"/>
            <a:ext cx="7364342" cy="9754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73DC6A-A310-4F06-9AFD-4BE0B6D7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86" y="1870311"/>
            <a:ext cx="7019078" cy="20308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51CCD5-6A72-48CA-A6B5-62D5BC41E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422" y="3901165"/>
            <a:ext cx="3822523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81" y="-1534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E0ABD6-0582-49B8-BB55-60848C83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" t="28390" b="33650"/>
          <a:stretch/>
        </p:blipFill>
        <p:spPr>
          <a:xfrm>
            <a:off x="1916424" y="1014332"/>
            <a:ext cx="7774695" cy="154357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7003C72-CE4A-4CE8-97D8-CF0C903B663C}"/>
              </a:ext>
            </a:extLst>
          </p:cNvPr>
          <p:cNvSpPr/>
          <p:nvPr/>
        </p:nvSpPr>
        <p:spPr>
          <a:xfrm>
            <a:off x="1264643" y="2929183"/>
            <a:ext cx="2768367" cy="3263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D6009FA-882D-4262-AE25-22AC7E1CDFFF}"/>
              </a:ext>
            </a:extLst>
          </p:cNvPr>
          <p:cNvSpPr/>
          <p:nvPr/>
        </p:nvSpPr>
        <p:spPr>
          <a:xfrm>
            <a:off x="7766243" y="3052151"/>
            <a:ext cx="2768367" cy="3263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861EDC-6F20-4645-89EB-BA47CB0D8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725" y="2288830"/>
            <a:ext cx="2922773" cy="4383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D7BC08-6172-4A6A-B421-7650A07F0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933" y="3274360"/>
            <a:ext cx="2089820" cy="2648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55E664-570A-4692-B6C6-670E6A5BF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2454" y="3274360"/>
            <a:ext cx="1950889" cy="2702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A72F6-2B7F-4DEF-94F7-C4FF9B3B9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808" y="126770"/>
            <a:ext cx="73646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DF7A4-EBD5-4658-99DB-7CF7E2316957}"/>
              </a:ext>
            </a:extLst>
          </p:cNvPr>
          <p:cNvSpPr/>
          <p:nvPr/>
        </p:nvSpPr>
        <p:spPr>
          <a:xfrm>
            <a:off x="1776413" y="53975"/>
            <a:ext cx="86312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MODERNISATION  OF  HIGHER  EDUCATION 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CENTRAL  ASIA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THROUGH  NEW  TECHNOLOGIES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bg-BG" sz="13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HiEdTech</a:t>
            </a: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F772F1EB-17FF-44F7-9DD1-5A69677E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36525"/>
            <a:ext cx="2262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BFBE85-A342-4ECE-B0DB-9255C25B8A50}"/>
              </a:ext>
            </a:extLst>
          </p:cNvPr>
          <p:cNvCxnSpPr/>
          <p:nvPr/>
        </p:nvCxnSpPr>
        <p:spPr>
          <a:xfrm>
            <a:off x="1784350" y="928688"/>
            <a:ext cx="8631238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6">
            <a:extLst>
              <a:ext uri="{FF2B5EF4-FFF2-40B4-BE49-F238E27FC236}">
                <a16:creationId xmlns:a16="http://schemas.microsoft.com/office/drawing/2014/main" id="{24A3948B-F99C-4CDB-B567-C1AB7C5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25413"/>
            <a:ext cx="785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35" y="261520"/>
            <a:ext cx="2540566" cy="4000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00DCC7-9ACA-4D36-AAA7-1DBB18BCA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61" t="5556" r="18050" b="7842"/>
          <a:stretch/>
        </p:blipFill>
        <p:spPr>
          <a:xfrm>
            <a:off x="911805" y="1213276"/>
            <a:ext cx="5167879" cy="38500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745958-997C-49B2-A542-82145C157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332" y="3744289"/>
            <a:ext cx="4480195" cy="25186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A86F2-4E7D-47F1-94D6-A95FB93078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43" t="75105"/>
          <a:stretch/>
        </p:blipFill>
        <p:spPr>
          <a:xfrm>
            <a:off x="1988597" y="5167626"/>
            <a:ext cx="2749261" cy="1076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A54EA6-DDEA-42D8-BF41-D192182B6808}"/>
              </a:ext>
            </a:extLst>
          </p:cNvPr>
          <p:cNvSpPr/>
          <p:nvPr/>
        </p:nvSpPr>
        <p:spPr>
          <a:xfrm>
            <a:off x="9374757" y="6226557"/>
            <a:ext cx="2405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kern="5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DejaVu Sans"/>
                <a:hlinkClick r:id="rId8"/>
              </a:rPr>
              <a:t>http://open.atu.kz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B365A-C3B9-4A4B-8457-D2929C4B7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4375" y="1162131"/>
            <a:ext cx="3485385" cy="24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DF7A4-EBD5-4658-99DB-7CF7E2316957}"/>
              </a:ext>
            </a:extLst>
          </p:cNvPr>
          <p:cNvSpPr/>
          <p:nvPr/>
        </p:nvSpPr>
        <p:spPr>
          <a:xfrm>
            <a:off x="1776413" y="53975"/>
            <a:ext cx="86312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MODERNISATION  OF  HIGHER  EDUCATION 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CENTRAL  ASIA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THROUGH  NEW  TECHNOLOGIES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bg-BG" sz="13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HiEdTech</a:t>
            </a: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F772F1EB-17FF-44F7-9DD1-5A69677E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36525"/>
            <a:ext cx="2262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BFBE85-A342-4ECE-B0DB-9255C25B8A50}"/>
              </a:ext>
            </a:extLst>
          </p:cNvPr>
          <p:cNvCxnSpPr/>
          <p:nvPr/>
        </p:nvCxnSpPr>
        <p:spPr>
          <a:xfrm>
            <a:off x="1784350" y="928688"/>
            <a:ext cx="8631238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6">
            <a:extLst>
              <a:ext uri="{FF2B5EF4-FFF2-40B4-BE49-F238E27FC236}">
                <a16:creationId xmlns:a16="http://schemas.microsoft.com/office/drawing/2014/main" id="{24A3948B-F99C-4CDB-B567-C1AB7C5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25413"/>
            <a:ext cx="785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35" y="261520"/>
            <a:ext cx="2540566" cy="400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7DED44-B830-48AE-AB2E-B46BD85209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60" b="3706"/>
          <a:stretch/>
        </p:blipFill>
        <p:spPr>
          <a:xfrm>
            <a:off x="1163036" y="1052095"/>
            <a:ext cx="10154443" cy="5125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F175E0-6136-4DEF-91C6-B303DCF1E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614" y="4382145"/>
            <a:ext cx="2946865" cy="2278909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E08CC5F0-1CE0-401A-A892-523472E3DB32}"/>
              </a:ext>
            </a:extLst>
          </p:cNvPr>
          <p:cNvSpPr/>
          <p:nvPr/>
        </p:nvSpPr>
        <p:spPr>
          <a:xfrm>
            <a:off x="3316562" y="5521599"/>
            <a:ext cx="1198288" cy="2029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0FB82AF-D9AD-4B45-ABA2-EE90B04B2BE0}"/>
              </a:ext>
            </a:extLst>
          </p:cNvPr>
          <p:cNvCxnSpPr/>
          <p:nvPr/>
        </p:nvCxnSpPr>
        <p:spPr>
          <a:xfrm>
            <a:off x="3316562" y="5095875"/>
            <a:ext cx="3027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A3B48C-929A-44B6-B16D-9722C6FF2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741" y="5923607"/>
            <a:ext cx="3042168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DF7A4-EBD5-4658-99DB-7CF7E2316957}"/>
              </a:ext>
            </a:extLst>
          </p:cNvPr>
          <p:cNvSpPr/>
          <p:nvPr/>
        </p:nvSpPr>
        <p:spPr>
          <a:xfrm>
            <a:off x="1776413" y="53975"/>
            <a:ext cx="86312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MODERNISATION  OF  HIGHER  EDUCATION 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CENTRAL  ASIA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THROUGH  NEW  TECHNOLOGIES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bg-BG" sz="13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HiEdTech</a:t>
            </a: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F772F1EB-17FF-44F7-9DD1-5A69677E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36525"/>
            <a:ext cx="2262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BFBE85-A342-4ECE-B0DB-9255C25B8A50}"/>
              </a:ext>
            </a:extLst>
          </p:cNvPr>
          <p:cNvCxnSpPr/>
          <p:nvPr/>
        </p:nvCxnSpPr>
        <p:spPr>
          <a:xfrm>
            <a:off x="1784350" y="928688"/>
            <a:ext cx="8631238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6">
            <a:extLst>
              <a:ext uri="{FF2B5EF4-FFF2-40B4-BE49-F238E27FC236}">
                <a16:creationId xmlns:a16="http://schemas.microsoft.com/office/drawing/2014/main" id="{24A3948B-F99C-4CDB-B567-C1AB7C5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25413"/>
            <a:ext cx="785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35" y="261520"/>
            <a:ext cx="2540566" cy="400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490" y="1124376"/>
            <a:ext cx="399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Конкурсы на лучший ЦОР и МООК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DEF27-3A78-482C-8DAA-96D818142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91" y="1671935"/>
            <a:ext cx="3223540" cy="23244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869B58-73A1-40FD-8785-FC6E0C59D4EC}"/>
              </a:ext>
            </a:extLst>
          </p:cNvPr>
          <p:cNvSpPr/>
          <p:nvPr/>
        </p:nvSpPr>
        <p:spPr>
          <a:xfrm>
            <a:off x="4004430" y="1769231"/>
            <a:ext cx="4922083" cy="202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конкурс видео-лекций «Панорама педагогических идей», организованный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"Национальным центром повышения квалификации "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ОРЛЕУ" в 2019 году.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место видеоматериал «Органолептические исследования пищевых продуктов» доцента АТУ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Жапаркуловой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101" y="1671935"/>
            <a:ext cx="2503034" cy="20214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ACFCC-3350-41A0-B89C-66C521F79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371" y="3786704"/>
            <a:ext cx="5153530" cy="2609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1A3752-D73A-4E72-8FDD-38D057A0BC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506" t="34875" r="2153" b="23255"/>
          <a:stretch/>
        </p:blipFill>
        <p:spPr>
          <a:xfrm>
            <a:off x="8771138" y="4498513"/>
            <a:ext cx="2933763" cy="12057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A1B14B-B640-418F-8C67-2B0FB65DDB32}"/>
              </a:ext>
            </a:extLst>
          </p:cNvPr>
          <p:cNvSpPr/>
          <p:nvPr/>
        </p:nvSpPr>
        <p:spPr>
          <a:xfrm>
            <a:off x="620490" y="4260779"/>
            <a:ext cx="5804321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мае 2021 года по результатам конкурса с международным участием, проведенном в рамках фестиваля электронных образовательных ресурсов (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://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festival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en-US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tou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en-US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edu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kz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.), организованном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Торайгыров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университетом с участием партнеров по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HiEdTec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ЕНУ,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ИНеУ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АТУ, первые три места заняли работы АТУ.</a:t>
            </a:r>
          </a:p>
        </p:txBody>
      </p:sp>
    </p:spTree>
    <p:extLst>
      <p:ext uri="{BB962C8B-B14F-4D97-AF65-F5344CB8AC3E}">
        <p14:creationId xmlns:p14="http://schemas.microsoft.com/office/powerpoint/2010/main" val="1277475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225A3-D519-47F3-91C6-DD179BD2C7D6}"/>
              </a:ext>
            </a:extLst>
          </p:cNvPr>
          <p:cNvSpPr txBox="1"/>
          <p:nvPr/>
        </p:nvSpPr>
        <p:spPr>
          <a:xfrm>
            <a:off x="4387442" y="1216404"/>
            <a:ext cx="4512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A1B84E-47F5-4B67-A85B-BF620BEE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" b="19021"/>
          <a:stretch/>
        </p:blipFill>
        <p:spPr>
          <a:xfrm>
            <a:off x="1524698" y="2638107"/>
            <a:ext cx="6496050" cy="27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DF7A4-EBD5-4658-99DB-7CF7E2316957}"/>
              </a:ext>
            </a:extLst>
          </p:cNvPr>
          <p:cNvSpPr/>
          <p:nvPr/>
        </p:nvSpPr>
        <p:spPr>
          <a:xfrm>
            <a:off x="1776413" y="53975"/>
            <a:ext cx="86312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MODERNISATION  OF  HIGHER  EDUCATION 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CENTRAL  ASIA 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THROUGH  NEW  TECHNOLOGIES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bg-BG" sz="13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HiEdTech</a:t>
            </a:r>
            <a:r>
              <a:rPr lang="bg-BG" sz="13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  <a:endParaRPr lang="en-US" sz="13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F772F1EB-17FF-44F7-9DD1-5A69677E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36525"/>
            <a:ext cx="2262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BFBE85-A342-4ECE-B0DB-9255C25B8A50}"/>
              </a:ext>
            </a:extLst>
          </p:cNvPr>
          <p:cNvCxnSpPr/>
          <p:nvPr/>
        </p:nvCxnSpPr>
        <p:spPr>
          <a:xfrm>
            <a:off x="1784350" y="928688"/>
            <a:ext cx="8631238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6">
            <a:extLst>
              <a:ext uri="{FF2B5EF4-FFF2-40B4-BE49-F238E27FC236}">
                <a16:creationId xmlns:a16="http://schemas.microsoft.com/office/drawing/2014/main" id="{24A3948B-F99C-4CDB-B567-C1AB7C5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25413"/>
            <a:ext cx="785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35" y="261520"/>
            <a:ext cx="2540566" cy="40004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23391" y="1195815"/>
            <a:ext cx="11081509" cy="793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Центр инновационных образовательных технологий АТУ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015" y="2016832"/>
            <a:ext cx="3328704" cy="4694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060848"/>
            <a:ext cx="3456384" cy="4606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744" y="2060848"/>
            <a:ext cx="4179934" cy="3131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078" y="4622506"/>
            <a:ext cx="3447066" cy="2053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455" y="3982622"/>
            <a:ext cx="1955912" cy="26106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692" y="4583605"/>
            <a:ext cx="1822715" cy="20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4358" y="1708506"/>
            <a:ext cx="965806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Цель ЦИОТ: </a:t>
            </a: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внедрение и</a:t>
            </a:r>
            <a:r>
              <a:rPr lang="ru-RU" kern="50" dirty="0">
                <a:latin typeface="Calibri" panose="020F0502020204030204" pitchFamily="34" charset="0"/>
                <a:ea typeface="Calibri" panose="020F0502020204030204" pitchFamily="34" charset="0"/>
                <a:cs typeface="DejaVu Sans"/>
              </a:rPr>
              <a:t> </a:t>
            </a: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распространение инновационного педагогического опыта, основанного на использовании современных ИКТ в образовательном процессе.</a:t>
            </a:r>
            <a:endParaRPr lang="ru-RU" sz="1600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DejaVu San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2562" y="2782780"/>
            <a:ext cx="5188424" cy="407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       Задачи ЦИОТ: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реализация инновационных образовательных технологий в АТУ;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обучение преподавателей университета инновационным цифровым образовательным технологиям;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оказание информационной и методической поддержки преподавателям;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DejaVu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57" y="2897683"/>
            <a:ext cx="4124903" cy="1866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585" y="4939533"/>
            <a:ext cx="278611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3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27961" y="1522075"/>
            <a:ext cx="616878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Задачи ЦИОТ: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создание и поддержание в рабочем состоянии платформы и виртуальной библиотеки ЦОР и онлайн курсов;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содействие оборудованию лекционных залов и лабораторий интерактивными презентационными системами и приобретению виртуальных лабораторий;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участвовать в организации и проведении международных, национальных семинаров и конференций по цифровой трансформации образования.</a:t>
            </a:r>
          </a:p>
          <a:p>
            <a:pPr lvl="1"/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20" y="1522075"/>
            <a:ext cx="4669941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203" y="1522075"/>
            <a:ext cx="103995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2000" b="1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Задачи ЦИОТ:</a:t>
            </a: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систематизация инновационного педагогического опыта, разработок новых подходов в реализации задач педагогической теории и практики с учетом тенденций развития образовательного пространства;</a:t>
            </a: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трансляция инновационного опыта в практику на республиканском и региональном уровнях: организация курсов, семинаров, тренингов, круглых столов и др. по потребностям субъектов рынка образовательных услуг;</a:t>
            </a: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представлять используемые в АТУ инновационные образовательные технологии экспертным группам, официальным гостям на национальном и международном уровнях;</a:t>
            </a: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lvl="1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 исследования, раскрывающие действительную пользу от внедрения инновационных образовательных технологий;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46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275692"/>
            <a:ext cx="5938019" cy="3340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4596" y="2275692"/>
            <a:ext cx="4018128" cy="32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Положение о массовых открытых онлайн курсах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Положение о разработке цифровых образовательных ресурсов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Положение о видео лекции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Положение о конкурсе на лучший электронный курс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Положение о конкурсе на лучший цифровой образовательный ресурс </a:t>
            </a: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и др.</a:t>
            </a:r>
            <a:endParaRPr lang="ru-RU" sz="1600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1569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2"/>
          <a:stretch/>
        </p:blipFill>
        <p:spPr>
          <a:xfrm>
            <a:off x="1821283" y="273315"/>
            <a:ext cx="7364342" cy="9754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7EDC40-4164-446D-BE1C-F104FDCED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2" y="1611188"/>
            <a:ext cx="4955994" cy="385745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0B5B42-3C2F-44FF-9624-09B77B6F5555}"/>
              </a:ext>
            </a:extLst>
          </p:cNvPr>
          <p:cNvSpPr/>
          <p:nvPr/>
        </p:nvSpPr>
        <p:spPr>
          <a:xfrm>
            <a:off x="6276512" y="1803799"/>
            <a:ext cx="4843606" cy="347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ru-RU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Через 2 года работы ЦИОТ </a:t>
            </a:r>
          </a:p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ru-RU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МООК и ЦОР; </a:t>
            </a:r>
          </a:p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метод сотрудничества, ПОПС – формула, алгоритм составления текста: С – С/С – ПР – Т.,  дискуссия, </a:t>
            </a:r>
            <a:r>
              <a:rPr lang="en-US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on</a:t>
            </a:r>
            <a:r>
              <a:rPr lang="ru-RU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-</a:t>
            </a:r>
            <a:r>
              <a:rPr lang="en-US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line</a:t>
            </a: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тесты;</a:t>
            </a:r>
          </a:p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конструирование синквейна; атака вопросами; деловая учебная игра, ; </a:t>
            </a:r>
          </a:p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«толстый и тонкий вопрос»; </a:t>
            </a:r>
          </a:p>
          <a:p>
            <a:pPr indent="539750" algn="just">
              <a:lnSpc>
                <a:spcPct val="115000"/>
              </a:lnSpc>
              <a:spcAft>
                <a:spcPts val="0"/>
              </a:spcAft>
            </a:pP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Ромашка Блума (иностранный язык), технология «</a:t>
            </a:r>
            <a:r>
              <a:rPr lang="en-US" sz="1600" kern="50" dirty="0" err="1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Blendedlearning</a:t>
            </a: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», </a:t>
            </a:r>
            <a:r>
              <a:rPr lang="en-US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Flip</a:t>
            </a:r>
            <a:r>
              <a:rPr lang="ru-RU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-</a:t>
            </a:r>
            <a:r>
              <a:rPr lang="kk-KZ" sz="1600" kern="50" dirty="0"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метод, методика обучения «Кластер», метод проектов, проблемные ситуации, лекция-визуализация и др.</a:t>
            </a:r>
            <a:endParaRPr lang="ru-RU" sz="1600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60819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2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713F4-F65C-4284-9602-CC25F45FB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92"/>
          <a:stretch/>
        </p:blipFill>
        <p:spPr>
          <a:xfrm>
            <a:off x="1591342" y="447433"/>
            <a:ext cx="7364342" cy="9754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DF7E4A-945A-4342-8579-980A2DC81FCD}"/>
              </a:ext>
            </a:extLst>
          </p:cNvPr>
          <p:cNvSpPr/>
          <p:nvPr/>
        </p:nvSpPr>
        <p:spPr>
          <a:xfrm>
            <a:off x="766640" y="1539240"/>
            <a:ext cx="280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Разъяснительная работа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3D07DC-EC80-41AA-AA4C-0A429FF66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81"/>
          <a:stretch/>
        </p:blipFill>
        <p:spPr>
          <a:xfrm>
            <a:off x="667668" y="2085459"/>
            <a:ext cx="3398285" cy="1534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B14CF9-593B-4A23-9F4B-98F8CA49D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04" b="22116"/>
          <a:stretch/>
        </p:blipFill>
        <p:spPr>
          <a:xfrm>
            <a:off x="5099305" y="4234244"/>
            <a:ext cx="4489669" cy="150393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0E0D2A-EF2A-4600-8729-075BBDCAF9B2}"/>
              </a:ext>
            </a:extLst>
          </p:cNvPr>
          <p:cNvSpPr/>
          <p:nvPr/>
        </p:nvSpPr>
        <p:spPr>
          <a:xfrm>
            <a:off x="5099305" y="1908572"/>
            <a:ext cx="4432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a typeface="Calibri" panose="020F0502020204030204" pitchFamily="34" charset="0"/>
              </a:rPr>
              <a:t>Серии семинаров УМУ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Заседания ученого и научно-методического советов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Вводные лекции на курсах по МООК для преподавателей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1E41CF-3059-494C-B427-F16E09F00DE6}"/>
              </a:ext>
            </a:extLst>
          </p:cNvPr>
          <p:cNvSpPr/>
          <p:nvPr/>
        </p:nvSpPr>
        <p:spPr>
          <a:xfrm>
            <a:off x="647701" y="3992774"/>
            <a:ext cx="3656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Газета, сайт АТУ, социальные сети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Семинары для преподавателей по разъяснению положений концепции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59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92"/>
          <a:stretch/>
        </p:blipFill>
        <p:spPr>
          <a:xfrm>
            <a:off x="2170183" y="447433"/>
            <a:ext cx="7364342" cy="9754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4EE72A-8FF2-439D-9524-F9DFBC5DE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59" y="2153543"/>
            <a:ext cx="2481670" cy="35846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EB2707-2F1D-4024-83CF-B55D379142E5}"/>
              </a:ext>
            </a:extLst>
          </p:cNvPr>
          <p:cNvSpPr/>
          <p:nvPr/>
        </p:nvSpPr>
        <p:spPr>
          <a:xfrm>
            <a:off x="919147" y="1500979"/>
            <a:ext cx="295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Обучение преподавателей 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C886DB-8BCA-4209-9736-407D82ACD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939" y="4999345"/>
            <a:ext cx="4439756" cy="90753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D97AA4-8909-4335-A4C4-C10B33BF9F7C}"/>
              </a:ext>
            </a:extLst>
          </p:cNvPr>
          <p:cNvSpPr/>
          <p:nvPr/>
        </p:nvSpPr>
        <p:spPr>
          <a:xfrm>
            <a:off x="3693338" y="19403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Курсы в очном и смешанном формате по программам «Реализация массовых открытых онлайн курсов» и «Инновационные      образовательные технологии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  и дидактические модели»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EA9954-08FB-47B1-B8C6-C4C1FC08C0CA}"/>
              </a:ext>
            </a:extLst>
          </p:cNvPr>
          <p:cNvSpPr/>
          <p:nvPr/>
        </p:nvSpPr>
        <p:spPr>
          <a:xfrm>
            <a:off x="3776129" y="3297517"/>
            <a:ext cx="29568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Инструкции на сайте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Рассылка инструкций на электронную почту заведующим кафедрам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обучение с использованием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031199-EA31-44CF-971D-D893E9BFA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939" y="2879501"/>
            <a:ext cx="2835818" cy="21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7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613</Words>
  <Application>Microsoft Office PowerPoint</Application>
  <PresentationFormat>Широкоэкранный</PresentationFormat>
  <Paragraphs>82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Калабина</dc:creator>
  <cp:lastModifiedBy>Анастасия Калабина</cp:lastModifiedBy>
  <cp:revision>20</cp:revision>
  <dcterms:created xsi:type="dcterms:W3CDTF">2021-05-14T06:01:22Z</dcterms:created>
  <dcterms:modified xsi:type="dcterms:W3CDTF">2022-02-01T07:47:24Z</dcterms:modified>
</cp:coreProperties>
</file>